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2" r:id="rId25"/>
    <p:sldId id="273" r:id="rId26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buChar char="•"/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C7EE1-94CF-4B8B-8625-629CEBE7E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61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A6C37-88E0-4005-AA8C-E50A8E835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11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6692E-0304-4FA7-B71D-38E43CD80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32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377BF-C19A-475B-B355-76FFB2B55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7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C55CE-043E-49EE-9B2A-0B3F07EC4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76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9D096-11AB-478B-A99F-0AB9E7FA3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57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B4447-8027-4265-BD9A-2E4EE11E9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0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6F894-7AB2-4C18-A86E-E9E99193F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4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A3BB-CBB6-4842-9646-41001A8D7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5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4990C-AC7D-4A93-BA35-85A8A223C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4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C461A-A640-4B3E-BF2B-FC9024868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27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E8CE-5576-4DC4-AFDD-07972E1AA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89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6208B-F816-4007-AC14-FC6DA12AB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3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F6BBC-7196-4200-A193-81C834E6C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6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1FF45-EB86-47F3-9E3F-5E28CF015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764D2-C34A-40ED-AA05-7CE983102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4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6C42F2C2-CD31-4D58-A63A-29C4D41D2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wgcu.org/graphics/showpromos/benf-0.jpg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archives.gov/exhibit_hall/charters_of_freedom/constitution/images/paterson_w_110.jpg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teachpol.tcnj.edu/amer_pol_hist/thumbnail64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coins.nd.edu/ColCurrency/CurrencyImages/PA/PA-08-06-89-C-1p.obv.jpg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Decision Time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pPr eaLnBrk="1" hangingPunct="1"/>
            <a:r>
              <a:rPr lang="en-US" sz="2400" smtClean="0"/>
              <a:t>Although the Continental Congress declared independence in 1776, the revolution wasn’t won until 1781</a:t>
            </a:r>
          </a:p>
          <a:p>
            <a:pPr eaLnBrk="1" hangingPunct="1"/>
            <a:r>
              <a:rPr lang="en-US" sz="2400" smtClean="0"/>
              <a:t>The British finally signed the Treaty of Paris in 1783</a:t>
            </a:r>
          </a:p>
          <a:p>
            <a:pPr eaLnBrk="1" hangingPunct="1"/>
            <a:r>
              <a:rPr lang="en-US" sz="2400" smtClean="0"/>
              <a:t>Now, the Americans had to decide how to run their newly independent country</a:t>
            </a:r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53" name="Picture 8" descr="american_revolu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348773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Gathering Threats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295400"/>
            <a:ext cx="4800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America’s wartime allies, along with its enemy were now becoming its rivals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Unpaid debts and a failing economy had caused many European powers to loose what little respect they had for the new nation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In 1784, Spain closed the Mississippi River to American commerce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Spain also negotiated with settlers in Kentucky and Tennessee about taking control of those lands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Great Britain had military forts in the U.S.’s northwest territory, in violation of the peace treaty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Britain also tried to convince Vermont to leave the seemingly collapsing nation and become part of Canada</a:t>
            </a:r>
          </a:p>
        </p:txBody>
      </p:sp>
      <p:pic>
        <p:nvPicPr>
          <p:cNvPr id="11268" name="Picture 8" descr="T041504A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1"/>
          <a:stretch>
            <a:fillRect/>
          </a:stretch>
        </p:blipFill>
        <p:spPr>
          <a:xfrm>
            <a:off x="457200" y="1295400"/>
            <a:ext cx="3213100" cy="5033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53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53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020762"/>
          </a:xfrm>
        </p:spPr>
        <p:txBody>
          <a:bodyPr/>
          <a:lstStyle/>
          <a:p>
            <a:pPr eaLnBrk="1" hangingPunct="1"/>
            <a:r>
              <a:rPr lang="en-US" sz="5400" dirty="0" smtClean="0"/>
              <a:t>The buck stops nowhere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71600"/>
            <a:ext cx="9067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 if not being able to settle disputes with foreign rivals wasn’t bad enough, there was no way to settle disputes between the states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There were no Federal Courts to solve these issues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Also, without federal courts, the final say on interpreting the law resided with state courts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This meant that the Articles and federal law could be interpreted differently depending on where you were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This was confusing, and further divided the new nation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final straw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4572000" cy="4754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In January 1787, an insurrection of western Massachusetts farmers rose up against new taxes to pay off debts.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It became known as “Shays Rebellion” for its leader, Daniel Shays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It was a failure, as state militia broke them up, firing only once.  Four were killed and they all ran home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It was a victory of sorts, as next year the state legislature cut the taxes they were protesting against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It made many people fearful that stronger central government was needed, or the nation would plunge into anarchy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pic>
        <p:nvPicPr>
          <p:cNvPr id="13316" name="Picture 8" descr="shays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9188" y="1295400"/>
            <a:ext cx="3627437" cy="48307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Weakness of the Articles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371600"/>
            <a:ext cx="4038600" cy="4449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/>
              <a:t>Congress ruled, with </a:t>
            </a:r>
            <a:r>
              <a:rPr lang="en-US" sz="2400" b="1" u="sng" smtClean="0"/>
              <a:t>no real head executive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There were no </a:t>
            </a:r>
            <a:r>
              <a:rPr lang="en-US" sz="2400" b="1" u="sng" smtClean="0"/>
              <a:t>national courts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No power to collect taxes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No national money policy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All states had the same vote, no matter how large or small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State governments were supreme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No power to enforce its laws</a:t>
            </a:r>
          </a:p>
        </p:txBody>
      </p:sp>
      <p:pic>
        <p:nvPicPr>
          <p:cNvPr id="14341" name="Picture 8" descr="scseventy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06525"/>
            <a:ext cx="38862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for new ideas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After </a:t>
            </a:r>
            <a:r>
              <a:rPr lang="en-US" sz="2600" smtClean="0"/>
              <a:t>6 </a:t>
            </a:r>
            <a:r>
              <a:rPr lang="en-US" sz="2600" smtClean="0"/>
              <a:t>years under the Articles, American leaders realized their government was failing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On May 25, 1787 delegates from 12 states met in </a:t>
            </a:r>
            <a:r>
              <a:rPr lang="en-US" sz="2600" b="1" dirty="0" smtClean="0"/>
              <a:t>Philadelphia</a:t>
            </a:r>
            <a:r>
              <a:rPr lang="en-US" sz="2600" dirty="0" smtClean="0"/>
              <a:t> to create a new plan of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Which state do you think stayed away?  Why?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15365" name="Picture 10" descr="091602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11350"/>
            <a:ext cx="449580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</a:t>
            </a:r>
            <a:r>
              <a:rPr lang="en-US" sz="4000" b="1" u="sng" smtClean="0"/>
              <a:t>Constitutional Convention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038600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b="1" smtClean="0"/>
              <a:t>Held in Philadelphia</a:t>
            </a:r>
            <a:r>
              <a:rPr lang="en-US" sz="2500" smtClean="0"/>
              <a:t>, starting on May 25,1787. 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b="1" smtClean="0"/>
              <a:t>George Washington</a:t>
            </a:r>
            <a:r>
              <a:rPr lang="en-US" sz="2500" smtClean="0"/>
              <a:t> was chosen to </a:t>
            </a:r>
            <a:r>
              <a:rPr lang="en-US" sz="2500" b="1" smtClean="0"/>
              <a:t>lead</a:t>
            </a:r>
            <a:r>
              <a:rPr lang="en-US" sz="2500" smtClean="0"/>
              <a:t> the convention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Benjamin Franklin, at age 83, helped negotiate many compromises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/>
              <a:t>Conflicts would develop between groups of states.  What issues do you think would divide the states?</a:t>
            </a:r>
          </a:p>
          <a:p>
            <a:pPr eaLnBrk="1" hangingPunct="1">
              <a:lnSpc>
                <a:spcPct val="90000"/>
              </a:lnSpc>
            </a:pPr>
            <a:endParaRPr lang="en-US" sz="25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16389" name="Picture 8" descr="benf-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1600200"/>
            <a:ext cx="424973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Virginia Plan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The delegates from Virginia introduced a plan </a:t>
            </a:r>
            <a:r>
              <a:rPr lang="en-US" sz="2400" b="1" smtClean="0"/>
              <a:t>supported by the large states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It created an Executive and National Courts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Congress would have representation based on population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It was mostly written by </a:t>
            </a:r>
            <a:r>
              <a:rPr lang="en-US" sz="2400" b="1" u="sng" smtClean="0"/>
              <a:t>James Madison</a:t>
            </a:r>
            <a:r>
              <a:rPr lang="en-US" sz="2400" smtClean="0"/>
              <a:t>.  </a:t>
            </a:r>
            <a:r>
              <a:rPr lang="en-US" sz="2400" b="1" smtClean="0"/>
              <a:t>His notebook is the only written record</a:t>
            </a:r>
            <a:r>
              <a:rPr lang="en-US" sz="2400" smtClean="0"/>
              <a:t> we have of the </a:t>
            </a:r>
            <a:r>
              <a:rPr lang="en-US" sz="2400" b="1" smtClean="0"/>
              <a:t>Constitutional convention</a:t>
            </a:r>
          </a:p>
        </p:txBody>
      </p:sp>
      <p:pic>
        <p:nvPicPr>
          <p:cNvPr id="17412" name="Picture 12" descr="vc6p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8" y="1295400"/>
            <a:ext cx="3411537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New Jersey Plan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The </a:t>
            </a:r>
            <a:r>
              <a:rPr lang="en-US" sz="2400" b="1" dirty="0" smtClean="0"/>
              <a:t>smaller states</a:t>
            </a:r>
            <a:r>
              <a:rPr lang="en-US" sz="2400" dirty="0" smtClean="0"/>
              <a:t> had a plan of their own too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Presented by Governor William Patterson of New Jersey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It called for </a:t>
            </a:r>
            <a:r>
              <a:rPr lang="en-US" sz="2400" b="1" dirty="0" smtClean="0"/>
              <a:t>all states to have equal representation</a:t>
            </a:r>
            <a:r>
              <a:rPr lang="en-US" sz="2400" dirty="0" smtClean="0"/>
              <a:t> in Congress, regardless of size or population </a:t>
            </a:r>
          </a:p>
        </p:txBody>
      </p:sp>
      <p:pic>
        <p:nvPicPr>
          <p:cNvPr id="18437" name="Picture 8" descr="paterson_w_11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89445"/>
            <a:ext cx="2667000" cy="310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The Great Compromise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4267200" cy="5486400"/>
          </a:xfrm>
        </p:spPr>
        <p:txBody>
          <a:bodyPr/>
          <a:lstStyle/>
          <a:p>
            <a:pPr eaLnBrk="1" hangingPunct="1"/>
            <a:r>
              <a:rPr lang="en-US" sz="2200" smtClean="0"/>
              <a:t>Also known as the “Connecticut Plan”</a:t>
            </a:r>
          </a:p>
          <a:p>
            <a:pPr eaLnBrk="1" hangingPunct="1"/>
            <a:r>
              <a:rPr lang="en-US" sz="2200" b="1" i="1" smtClean="0"/>
              <a:t>It brought together the VA and NJ plans</a:t>
            </a:r>
          </a:p>
          <a:p>
            <a:pPr eaLnBrk="1" hangingPunct="1"/>
            <a:r>
              <a:rPr lang="en-US" sz="2200" smtClean="0"/>
              <a:t>Created a 2-house Congress</a:t>
            </a:r>
          </a:p>
          <a:p>
            <a:pPr eaLnBrk="1" hangingPunct="1"/>
            <a:r>
              <a:rPr lang="en-US" sz="2200" b="1" smtClean="0"/>
              <a:t>The Senate would give equal representation</a:t>
            </a:r>
          </a:p>
          <a:p>
            <a:pPr eaLnBrk="1" hangingPunct="1"/>
            <a:r>
              <a:rPr lang="en-US" sz="2200" b="1" smtClean="0"/>
              <a:t>The House of Representatives would base representation on population</a:t>
            </a:r>
          </a:p>
          <a:p>
            <a:pPr eaLnBrk="1" hangingPunct="1"/>
            <a:r>
              <a:rPr lang="en-US" sz="2200" smtClean="0"/>
              <a:t>It was agreed to on June 29, 1787, saving the convention from breaking up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19461" name="Picture 8" descr="comp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4152900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Slavery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038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The issue of slavery would almost end the convention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After the Great Compromise, how to count slaves as part of the population became an issue?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Do you think it was the northern or southern states that</a:t>
            </a:r>
            <a:r>
              <a:rPr lang="en-US" smtClean="0"/>
              <a:t> </a:t>
            </a:r>
            <a:r>
              <a:rPr lang="en-US" sz="2400" smtClean="0"/>
              <a:t>wanted to count slaves the same as free whites when determining population?</a:t>
            </a:r>
            <a:endParaRPr lang="en-US" smtClean="0"/>
          </a:p>
        </p:txBody>
      </p:sp>
      <p:pic>
        <p:nvPicPr>
          <p:cNvPr id="20485" name="Picture 10" descr="gord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19685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2" descr="slave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1219200"/>
            <a:ext cx="2249487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4" descr="timeline_le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343400"/>
            <a:ext cx="220980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United States of America?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The </a:t>
            </a:r>
            <a:r>
              <a:rPr lang="en-US" sz="2400" b="1" i="1" u="sng" smtClean="0"/>
              <a:t>Articles of Confederation</a:t>
            </a:r>
            <a:r>
              <a:rPr lang="en-US" sz="2400" i="1" smtClean="0"/>
              <a:t> </a:t>
            </a:r>
            <a:r>
              <a:rPr lang="en-US" sz="2400" smtClean="0"/>
              <a:t>was created to </a:t>
            </a:r>
            <a:r>
              <a:rPr lang="en-US" sz="2400" b="1" smtClean="0"/>
              <a:t>establish a new government</a:t>
            </a:r>
            <a:r>
              <a:rPr lang="en-US" sz="2400" smtClean="0"/>
              <a:t>. </a:t>
            </a:r>
          </a:p>
          <a:p>
            <a:pPr eaLnBrk="1" hangingPunct="1"/>
            <a:r>
              <a:rPr lang="en-US" sz="2400" smtClean="0"/>
              <a:t>State governments were considered to be supreme</a:t>
            </a:r>
          </a:p>
          <a:p>
            <a:pPr eaLnBrk="1" hangingPunct="1"/>
            <a:r>
              <a:rPr lang="en-US" sz="2400" smtClean="0"/>
              <a:t>The federal government was very limited in its power</a:t>
            </a:r>
          </a:p>
          <a:p>
            <a:pPr eaLnBrk="1" hangingPunct="1"/>
            <a:endParaRPr lang="en-US" sz="2200" smtClean="0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19200"/>
            <a:ext cx="335121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3/5 Compromise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5400"/>
            <a:ext cx="90678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1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South wanted slaves to count as people because they had so many, this would make them more powerful in Congress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Northern states were afraid of losing power to the south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 compromise was made to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count all African slaves as 3/5 of a free person</a:t>
            </a:r>
            <a:r>
              <a:rPr lang="en-US" sz="2400" b="1" dirty="0" smtClean="0"/>
              <a:t>.  </a:t>
            </a:r>
            <a:r>
              <a:rPr lang="en-US" sz="2400" dirty="0" smtClean="0"/>
              <a:t>This was known as the </a:t>
            </a:r>
            <a:r>
              <a:rPr lang="en-US" sz="2400" b="1" i="1" u="sng" dirty="0" smtClean="0"/>
              <a:t>3/5 Compromise</a:t>
            </a:r>
          </a:p>
          <a:p>
            <a:pPr eaLnBrk="1" hangingPunct="1">
              <a:lnSpc>
                <a:spcPct val="90000"/>
              </a:lnSpc>
            </a:pPr>
            <a:endParaRPr lang="en-US" sz="2400" b="1" i="1" u="sng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South also agreed to let Congress regulate trade in exchange for a promise that Congress could not interfere with the slave trade for 20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Finally, a Constitution!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After all the compromises, the convention set out to write down their ideas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Gouverneur Morris led the committee that actually wrote the Constitution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delegates approved it on September 17, 1787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22533" name="Picture 8" descr="Gouverneur Morris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1524000"/>
            <a:ext cx="39433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Selling the new Constitution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delegates decided the Constitution would take affect when 9 of the 13 states approved it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</a:t>
            </a:r>
            <a:r>
              <a:rPr lang="en-US" b="1" i="1" u="sng" smtClean="0"/>
              <a:t>Federalists</a:t>
            </a:r>
            <a:r>
              <a:rPr lang="en-US" i="1" smtClean="0"/>
              <a:t> </a:t>
            </a:r>
            <a:r>
              <a:rPr lang="en-US" smtClean="0"/>
              <a:t>worked in favor of it, while </a:t>
            </a:r>
            <a:r>
              <a:rPr lang="en-US" b="1" i="1" u="sng" smtClean="0"/>
              <a:t>Anti-Federalists</a:t>
            </a:r>
            <a:r>
              <a:rPr lang="en-US" i="1" smtClean="0"/>
              <a:t> </a:t>
            </a:r>
            <a:r>
              <a:rPr lang="en-US" smtClean="0"/>
              <a:t>tried to convince people not to approve it</a:t>
            </a:r>
          </a:p>
        </p:txBody>
      </p:sp>
      <p:pic>
        <p:nvPicPr>
          <p:cNvPr id="23557" name="Picture 10" descr="constit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371600"/>
            <a:ext cx="423703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Federalists</a:t>
            </a:r>
          </a:p>
        </p:txBody>
      </p:sp>
      <p:sp>
        <p:nvSpPr>
          <p:cNvPr id="24579" name="Rectangle 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2458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938588"/>
            <a:ext cx="8229600" cy="2690812"/>
          </a:xfrm>
        </p:spPr>
        <p:txBody>
          <a:bodyPr/>
          <a:lstStyle/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They argued that the U.S. could not survive without a strong central government</a:t>
            </a:r>
          </a:p>
          <a:p>
            <a:pPr eaLnBrk="1" hangingPunct="1"/>
            <a:r>
              <a:rPr lang="en-US" sz="2400" smtClean="0"/>
              <a:t>Alexander Hamilton, James Madison and John Jay wrote </a:t>
            </a:r>
            <a:r>
              <a:rPr lang="en-US" sz="2400" i="1" smtClean="0"/>
              <a:t>The Federalist Papers</a:t>
            </a:r>
            <a:r>
              <a:rPr lang="en-US" sz="2400" smtClean="0"/>
              <a:t> to convince Americans of the need to approve the constitution</a:t>
            </a:r>
          </a:p>
        </p:txBody>
      </p:sp>
      <p:pic>
        <p:nvPicPr>
          <p:cNvPr id="24581" name="Picture 10" descr="federalis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19200"/>
            <a:ext cx="441960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Anti-Federalists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They feared the federalists would create a tyranny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They were led by Patrick Henry and George Mason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Their opposition led to a Bill of Rights being added to the Constitution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26629" name="Picture 8" descr="PatrickPortrait(small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95400"/>
            <a:ext cx="409257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Success!</a:t>
            </a:r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Delaware became the 1</a:t>
            </a:r>
            <a:r>
              <a:rPr lang="en-US" baseline="30000" dirty="0" smtClean="0"/>
              <a:t>st</a:t>
            </a:r>
            <a:r>
              <a:rPr lang="en-US" dirty="0" smtClean="0"/>
              <a:t> state to approve the Constitution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On June 21, 1788, New Hampshire became </a:t>
            </a:r>
            <a:r>
              <a:rPr lang="en-US" smtClean="0"/>
              <a:t>the 9</a:t>
            </a:r>
            <a:r>
              <a:rPr lang="en-US" baseline="30000" smtClean="0"/>
              <a:t>th</a:t>
            </a:r>
          </a:p>
          <a:p>
            <a:pPr eaLnBrk="1" hangingPunct="1"/>
            <a:endParaRPr lang="en-US" baseline="30000" dirty="0" smtClean="0"/>
          </a:p>
          <a:p>
            <a:pPr eaLnBrk="1" hangingPunct="1"/>
            <a:r>
              <a:rPr lang="en-US" dirty="0" smtClean="0"/>
              <a:t>Rhode Island was the last, finally ratifying in 1790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Articles of Confederation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200" smtClean="0"/>
              <a:t>The Articles were adopted On November 15, 1777 in Congress</a:t>
            </a:r>
          </a:p>
          <a:p>
            <a:pPr eaLnBrk="1" hangingPunct="1"/>
            <a:r>
              <a:rPr lang="en-US" sz="2200" smtClean="0"/>
              <a:t>It still had to be ratified by all the states to become official</a:t>
            </a:r>
          </a:p>
          <a:p>
            <a:pPr eaLnBrk="1" hangingPunct="1"/>
            <a:r>
              <a:rPr lang="en-US" sz="2200" smtClean="0"/>
              <a:t>12 quickly did so, but Maryland held out until 1781, demanding that large states give up their western land claims</a:t>
            </a:r>
          </a:p>
          <a:p>
            <a:pPr eaLnBrk="1" hangingPunct="1"/>
            <a:r>
              <a:rPr lang="en-US" sz="2200" smtClean="0"/>
              <a:t>This foreshadowed the problems one state could cause under the Articles</a:t>
            </a:r>
          </a:p>
          <a:p>
            <a:pPr eaLnBrk="1" hangingPunct="1"/>
            <a:endParaRPr lang="en-US" sz="2200" smtClean="0"/>
          </a:p>
        </p:txBody>
      </p:sp>
      <p:pic>
        <p:nvPicPr>
          <p:cNvPr id="4100" name="Picture 6" descr="marylan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5257800"/>
            <a:ext cx="1793875" cy="1427163"/>
          </a:xfrm>
        </p:spPr>
      </p:pic>
      <p:pic>
        <p:nvPicPr>
          <p:cNvPr id="4101" name="Picture 11" descr="colonial_1689-178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1447800"/>
            <a:ext cx="4303713" cy="3638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A perpetual union?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295400"/>
            <a:ext cx="4572000" cy="4906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It established “Articles of Confederation and perpetual Union between the states of …” 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But, it wasn’t the union we know today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“Each state retains its sovereignty, freedom, and independence, and every power, jurisdiction, and right, which is not by this Confederation expressly delegated to the United States, in Congress assembled.”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In other words, it was a working agreement between independent countries</a:t>
            </a:r>
          </a:p>
          <a:p>
            <a:pPr eaLnBrk="1" hangingPunct="1">
              <a:lnSpc>
                <a:spcPct val="90000"/>
              </a:lnSpc>
            </a:pPr>
            <a:endParaRPr lang="en-US" sz="2200" smtClean="0"/>
          </a:p>
        </p:txBody>
      </p:sp>
      <p:pic>
        <p:nvPicPr>
          <p:cNvPr id="5124" name="Picture 8" descr="join_die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" t="1250" r="5659" b="7497"/>
          <a:stretch>
            <a:fillRect/>
          </a:stretch>
        </p:blipFill>
        <p:spPr>
          <a:xfrm>
            <a:off x="152400" y="2274888"/>
            <a:ext cx="4267200" cy="30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Congress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991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It created a Congress to serve as the national legislature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Each state could send from 2-7 representatives; however they voted as one unit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No matter how many representatives were there, each state got only 1 vote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Can you think of any problems this might cause?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In order to pass new law, 9 of the 13 states had to agree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How would that affect how business got done?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0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6600" dirty="0" smtClean="0"/>
              <a:t>No teeth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" y="1524000"/>
            <a:ext cx="90678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The articles allowed the Congress to pass laws and taxes, but gave it no way to enforce them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Often, the states just ignored the federal law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To give itself new powers, such as passing new taxes, all 13 states had to agree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How many new taxes do you think were passed?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Bank of North America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47800"/>
            <a:ext cx="48768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The bank was one notable failure of the system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Robert Morris, who had been named Superintendent of Finance by Congress, was given a charter by Congress to create a Bank of North America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It would have held accounts for the nation, issued paper money and loaned the government money when necessary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The money to create it would come from a 5% tax on imported goods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12 states agreed on this tax, but since Rhode Island did not, it was not passed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The bank never was created, and the American economy suffered greatly</a:t>
            </a:r>
          </a:p>
        </p:txBody>
      </p:sp>
      <p:pic>
        <p:nvPicPr>
          <p:cNvPr id="8196" name="Picture 8" descr="morris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2" r="15218"/>
          <a:stretch>
            <a:fillRect/>
          </a:stretch>
        </p:blipFill>
        <p:spPr>
          <a:xfrm>
            <a:off x="5029200" y="1447800"/>
            <a:ext cx="3675063" cy="4779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Economic Ruin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495800" cy="4800600"/>
          </a:xfrm>
        </p:spPr>
        <p:txBody>
          <a:bodyPr/>
          <a:lstStyle/>
          <a:p>
            <a:pPr eaLnBrk="1" hangingPunct="1"/>
            <a:r>
              <a:rPr lang="en-US" sz="2200" smtClean="0"/>
              <a:t>Coming out of the Revolution, the United States owed $160 million in war debts</a:t>
            </a:r>
          </a:p>
          <a:p>
            <a:pPr eaLnBrk="1" hangingPunct="1"/>
            <a:r>
              <a:rPr lang="en-US" sz="2200" smtClean="0"/>
              <a:t>Several votes to increase taxes to pay this debt failed</a:t>
            </a:r>
          </a:p>
          <a:p>
            <a:pPr eaLnBrk="1" hangingPunct="1"/>
            <a:r>
              <a:rPr lang="en-US" sz="2200" smtClean="0"/>
              <a:t>The money issued by the Congress and the states became almost worthless, as inflation was out of control</a:t>
            </a:r>
          </a:p>
          <a:p>
            <a:pPr eaLnBrk="1" hangingPunct="1"/>
            <a:r>
              <a:rPr lang="en-US" sz="2200" smtClean="0"/>
              <a:t>States rarely paid more than ½ of the taxes that were approved, and Congress could do nothing about it!</a:t>
            </a:r>
          </a:p>
        </p:txBody>
      </p:sp>
      <p:pic>
        <p:nvPicPr>
          <p:cNvPr id="9220" name="Picture 8" descr="PA-08-06-89-C-1p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286000"/>
            <a:ext cx="3962400" cy="29908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Who’s in charge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4267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The new government also had no strong leader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The Congress selected someone to be its “President”.  He presided over the sessions as leader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However, he was the weakest member of the Congress; he could not participate in debates or even vote!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He did not have any power to act independently, only as a part of Congress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When would a lack of leadership be most important?</a:t>
            </a:r>
          </a:p>
        </p:txBody>
      </p:sp>
      <p:pic>
        <p:nvPicPr>
          <p:cNvPr id="10244" name="Picture 8" descr="Thomson-Nader-InvSM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01" b="51703"/>
          <a:stretch>
            <a:fillRect/>
          </a:stretch>
        </p:blipFill>
        <p:spPr>
          <a:xfrm>
            <a:off x="5181600" y="1676400"/>
            <a:ext cx="3073400" cy="3962400"/>
          </a:xfrm>
        </p:spPr>
      </p:pic>
      <p:sp>
        <p:nvSpPr>
          <p:cNvPr id="10245" name="Text Box 9"/>
          <p:cNvSpPr txBox="1">
            <a:spLocks noChangeArrowheads="1"/>
          </p:cNvSpPr>
          <p:nvPr/>
        </p:nvSpPr>
        <p:spPr bwMode="auto">
          <a:xfrm>
            <a:off x="5334000" y="5715000"/>
            <a:ext cx="289560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/>
              <a:t>Charles Thomson served in this role for the duration of the Articles of Confederation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CF8C5E-5B85-450E-93CC-A4772BA49595}"/>
</file>

<file path=customXml/itemProps2.xml><?xml version="1.0" encoding="utf-8"?>
<ds:datastoreItem xmlns:ds="http://schemas.openxmlformats.org/officeDocument/2006/customXml" ds:itemID="{6FE32194-E4BA-476F-8986-225C5D0B9135}"/>
</file>

<file path=customXml/itemProps3.xml><?xml version="1.0" encoding="utf-8"?>
<ds:datastoreItem xmlns:ds="http://schemas.openxmlformats.org/officeDocument/2006/customXml" ds:itemID="{EEE70750-2EAC-413A-9EF0-F8BE332F3385}"/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1481</Words>
  <Application>Microsoft Office PowerPoint</Application>
  <PresentationFormat>On-screen Show (4:3)</PresentationFormat>
  <Paragraphs>141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Arial</vt:lpstr>
      <vt:lpstr>Default Design</vt:lpstr>
      <vt:lpstr>Decision Time</vt:lpstr>
      <vt:lpstr>The United States of America?</vt:lpstr>
      <vt:lpstr>Articles of Confederation</vt:lpstr>
      <vt:lpstr>A perpetual union?</vt:lpstr>
      <vt:lpstr>Congress</vt:lpstr>
      <vt:lpstr>No teeth</vt:lpstr>
      <vt:lpstr>Bank of North America</vt:lpstr>
      <vt:lpstr>Economic Ruin</vt:lpstr>
      <vt:lpstr>Who’s in charge</vt:lpstr>
      <vt:lpstr>Gathering Threats</vt:lpstr>
      <vt:lpstr>The buck stops nowhere</vt:lpstr>
      <vt:lpstr>The final straw</vt:lpstr>
      <vt:lpstr>Weakness of the Articles</vt:lpstr>
      <vt:lpstr>Time for new ideas</vt:lpstr>
      <vt:lpstr>The Constitutional Convention</vt:lpstr>
      <vt:lpstr>Virginia Plan</vt:lpstr>
      <vt:lpstr>New Jersey Plan</vt:lpstr>
      <vt:lpstr>The Great Compromise</vt:lpstr>
      <vt:lpstr>Slavery</vt:lpstr>
      <vt:lpstr>3/5 Compromise</vt:lpstr>
      <vt:lpstr>Finally, a Constitution!</vt:lpstr>
      <vt:lpstr>Selling the new Constitution</vt:lpstr>
      <vt:lpstr>Federalists</vt:lpstr>
      <vt:lpstr>Anti-Federalists</vt:lpstr>
      <vt:lpstr>Success!</vt:lpstr>
    </vt:vector>
  </TitlesOfParts>
  <Company>Agami family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the Constitution</dc:title>
  <dc:creator>Phil McGinnis</dc:creator>
  <cp:lastModifiedBy>Phillip C. McGinnis</cp:lastModifiedBy>
  <cp:revision>40</cp:revision>
  <dcterms:created xsi:type="dcterms:W3CDTF">2003-10-04T14:19:48Z</dcterms:created>
  <dcterms:modified xsi:type="dcterms:W3CDTF">2014-10-30T14:59:42Z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